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68" r:id="rId3"/>
    <p:sldId id="257" r:id="rId4"/>
    <p:sldId id="275" r:id="rId5"/>
    <p:sldId id="274" r:id="rId6"/>
    <p:sldId id="269" r:id="rId7"/>
    <p:sldId id="272" r:id="rId8"/>
    <p:sldId id="271" r:id="rId9"/>
    <p:sldId id="277" r:id="rId10"/>
    <p:sldId id="273" r:id="rId11"/>
    <p:sldId id="267"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9899"/>
    <a:srgbClr val="D1634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5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D88A3D-BA57-49EB-B7EC-A74939AFE0DC}" type="datetimeFigureOut">
              <a:rPr lang="en-US" smtClean="0"/>
              <a:pPr/>
              <a:t>5/15/2017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9801E-5DA3-4D57-9A28-FCA6D70F633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99801E-5DA3-4D57-9A28-FCA6D70F6333}"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5/15/2017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5/15/2017</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5/15/2017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5/15/2017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5/15/2017</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normAutofit fontScale="90000"/>
          </a:bodyPr>
          <a:lstStyle/>
          <a:p>
            <a:r>
              <a:rPr lang="en-US" dirty="0" smtClean="0"/>
              <a:t>Super </a:t>
            </a:r>
            <a:r>
              <a:rPr lang="en-US" dirty="0" smtClean="0">
                <a:solidFill>
                  <a:srgbClr val="D16349"/>
                </a:solidFill>
              </a:rPr>
              <a:t>Ultra</a:t>
            </a:r>
            <a:r>
              <a:rPr lang="en-US" dirty="0" smtClean="0"/>
              <a:t> Large Container Vessel Operations in the Port of NY/NJ</a:t>
            </a:r>
            <a:endParaRPr lang="en-US" dirty="0"/>
          </a:p>
        </p:txBody>
      </p:sp>
      <p:pic>
        <p:nvPicPr>
          <p:cNvPr id="1026" name="Picture 2" descr="\\D01MS-YCYNYF02L\Users1\RCMiller1\Home\Desktop\emma-maersk-16-wiki-18634.jpg"/>
          <p:cNvPicPr>
            <a:picLocks noChangeAspect="1" noChangeArrowheads="1"/>
          </p:cNvPicPr>
          <p:nvPr/>
        </p:nvPicPr>
        <p:blipFill>
          <a:blip r:embed="rId2" cstate="print"/>
          <a:srcRect/>
          <a:stretch>
            <a:fillRect/>
          </a:stretch>
        </p:blipFill>
        <p:spPr bwMode="auto">
          <a:xfrm>
            <a:off x="1447800" y="2895600"/>
            <a:ext cx="6572250" cy="35242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Terminal Obligations</a:t>
            </a:r>
            <a:endParaRPr lang="en-US" dirty="0"/>
          </a:p>
        </p:txBody>
      </p:sp>
      <p:sp>
        <p:nvSpPr>
          <p:cNvPr id="3" name="Content Placeholder 2"/>
          <p:cNvSpPr>
            <a:spLocks noGrp="1"/>
          </p:cNvSpPr>
          <p:nvPr>
            <p:ph sz="quarter" idx="1"/>
          </p:nvPr>
        </p:nvSpPr>
        <p:spPr>
          <a:xfrm>
            <a:off x="228600" y="1371600"/>
            <a:ext cx="3886200" cy="4568952"/>
          </a:xfrm>
        </p:spPr>
        <p:txBody>
          <a:bodyPr>
            <a:noAutofit/>
          </a:bodyPr>
          <a:lstStyle/>
          <a:p>
            <a:pPr>
              <a:buNone/>
            </a:pPr>
            <a:endParaRPr lang="en-US" sz="1600" dirty="0" smtClean="0"/>
          </a:p>
          <a:p>
            <a:r>
              <a:rPr lang="en-US" sz="1600" dirty="0" smtClean="0"/>
              <a:t> Cranes must be centered in berth and stopped until vessel is alongside and all fast.</a:t>
            </a:r>
          </a:p>
          <a:p>
            <a:endParaRPr lang="en-US" sz="1600" dirty="0" smtClean="0"/>
          </a:p>
          <a:p>
            <a:r>
              <a:rPr lang="en-US" sz="1600" dirty="0" smtClean="0"/>
              <a:t>Cranes must be fully boomed up.</a:t>
            </a:r>
          </a:p>
          <a:p>
            <a:endParaRPr lang="en-US" sz="1600" dirty="0" smtClean="0"/>
          </a:p>
          <a:p>
            <a:r>
              <a:rPr lang="en-US" sz="1600" dirty="0" smtClean="0"/>
              <a:t>Head lines and Stern lines cannot be more than two lines per bollard.</a:t>
            </a:r>
          </a:p>
          <a:p>
            <a:endParaRPr lang="en-US" sz="1600" dirty="0" smtClean="0"/>
          </a:p>
          <a:p>
            <a:r>
              <a:rPr lang="en-US" sz="1600" dirty="0" smtClean="0"/>
              <a:t>There must be 100 feet between ships at adjacent berths.</a:t>
            </a:r>
          </a:p>
          <a:p>
            <a:endParaRPr lang="en-US" sz="1600" dirty="0" smtClean="0"/>
          </a:p>
          <a:p>
            <a:r>
              <a:rPr lang="en-US" sz="1600" dirty="0" smtClean="0"/>
              <a:t>There must be a minimum of 475 feet of useable channel between berthed vessels at opposite berths along Port Elizabeth Channel.</a:t>
            </a:r>
            <a:endParaRPr lang="en-US" sz="1600" dirty="0"/>
          </a:p>
        </p:txBody>
      </p:sp>
      <p:pic>
        <p:nvPicPr>
          <p:cNvPr id="6" name="Picture 2"/>
          <p:cNvPicPr>
            <a:picLocks noChangeAspect="1" noChangeArrowheads="1"/>
          </p:cNvPicPr>
          <p:nvPr/>
        </p:nvPicPr>
        <p:blipFill>
          <a:blip r:embed="rId3" cstate="print"/>
          <a:srcRect l="11190" t="13470" r="12137" b="14135"/>
          <a:stretch>
            <a:fillRect/>
          </a:stretch>
        </p:blipFill>
        <p:spPr bwMode="auto">
          <a:xfrm>
            <a:off x="4191000" y="1524000"/>
            <a:ext cx="4449726" cy="23622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12137" t="8418" r="11190" b="17503"/>
          <a:stretch>
            <a:fillRect/>
          </a:stretch>
        </p:blipFill>
        <p:spPr bwMode="auto">
          <a:xfrm>
            <a:off x="4191000" y="4038600"/>
            <a:ext cx="4419600" cy="240077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Crane Configuration</a:t>
            </a:r>
            <a:endParaRPr lang="en-US" dirty="0"/>
          </a:p>
        </p:txBody>
      </p:sp>
      <p:pic>
        <p:nvPicPr>
          <p:cNvPr id="1026" name="Picture 2" descr="\\D01MS-YCYNYF02L\Users1\RCMiller1\Home\Desktop\IMG_5632.PNG"/>
          <p:cNvPicPr>
            <a:picLocks noChangeAspect="1" noChangeArrowheads="1"/>
          </p:cNvPicPr>
          <p:nvPr/>
        </p:nvPicPr>
        <p:blipFill>
          <a:blip r:embed="rId2" cstate="print"/>
          <a:srcRect/>
          <a:stretch>
            <a:fillRect/>
          </a:stretch>
        </p:blipFill>
        <p:spPr bwMode="auto">
          <a:xfrm>
            <a:off x="1219200" y="1524000"/>
            <a:ext cx="2743200" cy="4876800"/>
          </a:xfrm>
          <a:prstGeom prst="rect">
            <a:avLst/>
          </a:prstGeom>
          <a:noFill/>
        </p:spPr>
      </p:pic>
      <p:pic>
        <p:nvPicPr>
          <p:cNvPr id="1027" name="Picture 3" descr="\\D01MS-YCYNYF02L\Users1\RCMiller1\Home\Desktop\IMG_5631.PNG"/>
          <p:cNvPicPr>
            <a:picLocks noChangeAspect="1" noChangeArrowheads="1"/>
          </p:cNvPicPr>
          <p:nvPr/>
        </p:nvPicPr>
        <p:blipFill>
          <a:blip r:embed="rId3" cstate="print"/>
          <a:srcRect/>
          <a:stretch>
            <a:fillRect/>
          </a:stretch>
        </p:blipFill>
        <p:spPr bwMode="auto">
          <a:xfrm>
            <a:off x="5181600" y="1524000"/>
            <a:ext cx="2743200" cy="48768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1"/>
            <a:ext cx="7772400" cy="762000"/>
          </a:xfrm>
        </p:spPr>
        <p:txBody>
          <a:bodyPr>
            <a:normAutofit/>
          </a:bodyPr>
          <a:lstStyle/>
          <a:p>
            <a:r>
              <a:rPr lang="en-US" dirty="0" smtClean="0"/>
              <a:t>Questions?</a:t>
            </a:r>
            <a:endParaRPr lang="en-US" dirty="0"/>
          </a:p>
        </p:txBody>
      </p:sp>
      <p:pic>
        <p:nvPicPr>
          <p:cNvPr id="1026" name="Picture 2" descr="\\D01MS-YCYNYF02L\Users1\RCMiller1\Home\Desktop\emma-maersk-16-wiki-18634.jpg"/>
          <p:cNvPicPr>
            <a:picLocks noChangeAspect="1" noChangeArrowheads="1"/>
          </p:cNvPicPr>
          <p:nvPr/>
        </p:nvPicPr>
        <p:blipFill>
          <a:blip r:embed="rId2" cstate="print"/>
          <a:srcRect/>
          <a:stretch>
            <a:fillRect/>
          </a:stretch>
        </p:blipFill>
        <p:spPr bwMode="auto">
          <a:xfrm>
            <a:off x="1447800" y="2895600"/>
            <a:ext cx="6572250" cy="35242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Guidelines as of June 30, 2017</a:t>
            </a:r>
            <a:endParaRPr lang="en-US" dirty="0">
              <a:solidFill>
                <a:srgbClr val="7B9899"/>
              </a:solidFill>
            </a:endParaRPr>
          </a:p>
        </p:txBody>
      </p:sp>
      <p:sp>
        <p:nvSpPr>
          <p:cNvPr id="3" name="Content Placeholder 2"/>
          <p:cNvSpPr>
            <a:spLocks noGrp="1"/>
          </p:cNvSpPr>
          <p:nvPr>
            <p:ph sz="quarter" idx="1"/>
          </p:nvPr>
        </p:nvSpPr>
        <p:spPr>
          <a:xfrm>
            <a:off x="685800" y="1752600"/>
            <a:ext cx="7851648" cy="4270248"/>
          </a:xfrm>
        </p:spPr>
        <p:txBody>
          <a:bodyPr>
            <a:normAutofit/>
          </a:bodyPr>
          <a:lstStyle/>
          <a:p>
            <a:r>
              <a:rPr lang="en-US" sz="1700" dirty="0" smtClean="0"/>
              <a:t>Super Ultra Large Container Vessel (SULCV)– any container vessel with a beam of 159 ft or greater </a:t>
            </a:r>
          </a:p>
          <a:p>
            <a:endParaRPr lang="en-US" sz="1700" dirty="0" smtClean="0"/>
          </a:p>
          <a:p>
            <a:r>
              <a:rPr lang="en-US" sz="1700" dirty="0" smtClean="0"/>
              <a:t>Simulation studies of 14,000 TEU SULCV  transits completed in the Port of NY/NJ. </a:t>
            </a:r>
          </a:p>
          <a:p>
            <a:endParaRPr lang="en-US" sz="1700" dirty="0" smtClean="0"/>
          </a:p>
          <a:p>
            <a:r>
              <a:rPr lang="en-US" sz="1700" dirty="0" smtClean="0"/>
              <a:t>Working Group has established the following preliminary guidelines for transit of SULCV’s above the Narrows. </a:t>
            </a:r>
          </a:p>
          <a:p>
            <a:endParaRPr lang="en-US" sz="1700" dirty="0" smtClean="0"/>
          </a:p>
          <a:p>
            <a:r>
              <a:rPr lang="en-US" sz="1700" dirty="0" smtClean="0"/>
              <a:t>These guidelines will be amended as “hands on” experience is gained by the docking pilots.</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600200"/>
            <a:ext cx="8537448" cy="4498848"/>
          </a:xfrm>
        </p:spPr>
        <p:txBody>
          <a:bodyPr>
            <a:noAutofit/>
          </a:bodyPr>
          <a:lstStyle/>
          <a:p>
            <a:r>
              <a:rPr lang="en-US" sz="1700" dirty="0" smtClean="0"/>
              <a:t>Prior to starting SULCV inbound from Ambrose the berth must be confirmed “clear”, and an anchorage spot should be confirmed available for bailout purposes.</a:t>
            </a:r>
          </a:p>
          <a:p>
            <a:endParaRPr lang="en-US" sz="1700" dirty="0" smtClean="0"/>
          </a:p>
          <a:p>
            <a:r>
              <a:rPr lang="en-US" sz="1700" dirty="0" smtClean="0"/>
              <a:t>Two Pilots required (excluding shifting berths). One Sandy Hook Pilot and one Docking Pilot.</a:t>
            </a:r>
          </a:p>
          <a:p>
            <a:endParaRPr lang="en-US" sz="1700" dirty="0" smtClean="0"/>
          </a:p>
          <a:p>
            <a:r>
              <a:rPr lang="en-US" sz="1700" dirty="0" smtClean="0"/>
              <a:t>SULCVs will not transit beyond the “Narrows” unless visibility in KVK is greater than 1.5 NM</a:t>
            </a:r>
          </a:p>
          <a:p>
            <a:endParaRPr lang="en-US" sz="1700" dirty="0" smtClean="0"/>
          </a:p>
          <a:p>
            <a:r>
              <a:rPr lang="en-US" sz="1700" dirty="0" smtClean="0"/>
              <a:t>SULCVs will not transit beyond the “Narrows”, if regardless of direction maximum sustained winds exceed 20 knots or maximum gusts are 25 knots or higher. Mariner’s Harbor wind gauge to be used as reference station for KVK, Robbins Reef wind gauge to be used a reference station for Port Jersey Channel.</a:t>
            </a:r>
          </a:p>
          <a:p>
            <a:endParaRPr lang="en-US" sz="1700" dirty="0" smtClean="0"/>
          </a:p>
          <a:p>
            <a:endParaRPr lang="en-US" sz="1700" dirty="0" smtClean="0"/>
          </a:p>
        </p:txBody>
      </p:sp>
      <p:sp>
        <p:nvSpPr>
          <p:cNvPr id="4" name="Title 3"/>
          <p:cNvSpPr>
            <a:spLocks noGrp="1"/>
          </p:cNvSpPr>
          <p:nvPr>
            <p:ph type="title"/>
          </p:nvPr>
        </p:nvSpPr>
        <p:spPr/>
        <p:txBody>
          <a:bodyPr/>
          <a:lstStyle/>
          <a:p>
            <a:r>
              <a:rPr lang="en-US" dirty="0" smtClean="0"/>
              <a:t>Anchorage / </a:t>
            </a:r>
            <a:r>
              <a:rPr lang="en-US" dirty="0" smtClean="0">
                <a:solidFill>
                  <a:srgbClr val="7B9899"/>
                </a:solidFill>
              </a:rPr>
              <a:t>Pilots</a:t>
            </a:r>
            <a:r>
              <a:rPr lang="en-US" dirty="0" smtClean="0"/>
              <a:t> / Weather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Windows</a:t>
            </a:r>
            <a:endParaRPr lang="en-US" dirty="0"/>
          </a:p>
        </p:txBody>
      </p:sp>
      <p:sp>
        <p:nvSpPr>
          <p:cNvPr id="3" name="Content Placeholder 2"/>
          <p:cNvSpPr>
            <a:spLocks noGrp="1"/>
          </p:cNvSpPr>
          <p:nvPr>
            <p:ph sz="quarter" idx="1"/>
          </p:nvPr>
        </p:nvSpPr>
        <p:spPr>
          <a:xfrm>
            <a:off x="301752" y="1676400"/>
            <a:ext cx="8503920" cy="4422648"/>
          </a:xfrm>
        </p:spPr>
        <p:txBody>
          <a:bodyPr>
            <a:normAutofit/>
          </a:bodyPr>
          <a:lstStyle/>
          <a:p>
            <a:r>
              <a:rPr lang="en-US" sz="1700" dirty="0" smtClean="0"/>
              <a:t>Transiting Bergen Point restricted to one hour either side of HW or LW Battery. Maximum of two  SULCV’s transits permitted per tide window. Vessel Arrival at “Narrows” and Sailing from berth are to be set up for two (2) hours before Battery HW or LW. A minimum three foot Under Keel Clearance (UKC) shall be required for transit from the Narrows to “Off” the berth. Due to berth controlling depth, maximum draft 49’0”.</a:t>
            </a:r>
          </a:p>
          <a:p>
            <a:endParaRPr lang="en-US" sz="1700" dirty="0" smtClean="0">
              <a:solidFill>
                <a:srgbClr val="FF0000"/>
              </a:solidFill>
            </a:endParaRPr>
          </a:p>
          <a:p>
            <a:r>
              <a:rPr lang="en-US" sz="1700" dirty="0" smtClean="0"/>
              <a:t>Transiting Port Jersey Channel to/ from Global Terminal restricted to vessel arrival at Narrows and Sailing from berth with draft 47’‐00” or more to be set up for one to two hours after Battery HW. Vessel arrival at Narrows and Sailing from berth with draft less than 47’‐00” to be set up for one to two hours after Battery LW A minimum three foot Under Keel Clearance (UKC) shall be required for transit from the Narrows to “Off” the berth. Maximum draft 49’00”.</a:t>
            </a:r>
          </a:p>
          <a:p>
            <a:endParaRPr lang="en-US" sz="1700" dirty="0" smtClean="0"/>
          </a:p>
          <a:p>
            <a:endParaRPr lang="en-US" sz="1700" dirty="0" smtClean="0"/>
          </a:p>
          <a:p>
            <a:endParaRPr lang="en-US" sz="1700" dirty="0" smtClean="0">
              <a:solidFill>
                <a:srgbClr val="FF0000"/>
              </a:solidFill>
            </a:endParaRPr>
          </a:p>
          <a:p>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Tugs</a:t>
            </a:r>
            <a:endParaRPr lang="en-US" dirty="0"/>
          </a:p>
        </p:txBody>
      </p:sp>
      <p:sp>
        <p:nvSpPr>
          <p:cNvPr id="3" name="Content Placeholder 2"/>
          <p:cNvSpPr>
            <a:spLocks noGrp="1"/>
          </p:cNvSpPr>
          <p:nvPr>
            <p:ph sz="quarter" idx="1"/>
          </p:nvPr>
        </p:nvSpPr>
        <p:spPr/>
        <p:txBody>
          <a:bodyPr>
            <a:noAutofit/>
          </a:bodyPr>
          <a:lstStyle/>
          <a:p>
            <a:r>
              <a:rPr lang="en-US" sz="1500" dirty="0" smtClean="0"/>
              <a:t>TWO (2) tugs to be available at the “Narrows” with a docking pilot aboard one of the tugs.  This will provide for immediate tug assistance should a vessel be required to turn around, and either anchor or return to sea in the event the ship cannot continue into the KVK or Port Jersey. (Visibility restrictions or other impediment) The docking pilot and the Sandy Hook Pilot will communicate as necessary. </a:t>
            </a:r>
          </a:p>
          <a:p>
            <a:endParaRPr lang="en-US" sz="1500" dirty="0" smtClean="0"/>
          </a:p>
          <a:p>
            <a:r>
              <a:rPr lang="en-US" sz="1500" dirty="0" smtClean="0"/>
              <a:t>For SULCVs </a:t>
            </a:r>
            <a:r>
              <a:rPr lang="en-US" sz="1500" b="1" dirty="0" smtClean="0"/>
              <a:t>with a working bow thruster bound into the Kill Van Kull (KVK), TWO (2) additional </a:t>
            </a:r>
            <a:r>
              <a:rPr lang="en-US" sz="1500" dirty="0" smtClean="0"/>
              <a:t>tugs will be assigned from KVK LB 9 to the Berth. For vessels bound for Port Jersey TWO (2) additional tugs will be assigned from Robbins Reef. </a:t>
            </a:r>
          </a:p>
          <a:p>
            <a:endParaRPr lang="en-US" sz="1500" dirty="0" smtClean="0"/>
          </a:p>
          <a:p>
            <a:r>
              <a:rPr lang="en-US" sz="1500" dirty="0" smtClean="0"/>
              <a:t>For SULCVs </a:t>
            </a:r>
            <a:r>
              <a:rPr lang="en-US" sz="1500" b="1" dirty="0" smtClean="0"/>
              <a:t>without a working bow thruster bound into the Kill Van Kull, five (5) tugs will be </a:t>
            </a:r>
            <a:r>
              <a:rPr lang="en-US" sz="1500" dirty="0" smtClean="0"/>
              <a:t>assigned from KVK LB9 to the Berth. For vessels bound for Port Jersey a fifth tug boat </a:t>
            </a:r>
            <a:r>
              <a:rPr lang="en-US" sz="1500" b="1" i="1" dirty="0" smtClean="0"/>
              <a:t>MAY be </a:t>
            </a:r>
            <a:r>
              <a:rPr lang="en-US" sz="1500" dirty="0" smtClean="0"/>
              <a:t>assigned at Robbins Reef (docking pilot to assess need based upon handling characteristics of vessel and tidal conditions)</a:t>
            </a:r>
          </a:p>
          <a:p>
            <a:endParaRPr lang="en-US" sz="1500" dirty="0" smtClean="0"/>
          </a:p>
          <a:p>
            <a:r>
              <a:rPr lang="en-US" sz="1500" i="1" dirty="0" smtClean="0"/>
              <a:t>Note: With regards to </a:t>
            </a:r>
            <a:r>
              <a:rPr lang="en-US" sz="1500" i="1" dirty="0" smtClean="0"/>
              <a:t>the 3 items</a:t>
            </a:r>
            <a:r>
              <a:rPr lang="en-US" sz="1500" i="1" dirty="0" smtClean="0"/>
              <a:t> </a:t>
            </a:r>
            <a:r>
              <a:rPr lang="en-US" sz="1500" i="1" dirty="0" smtClean="0"/>
              <a:t>above, in the event that vessel handling characteristics dictate the use of special purpose escort tractor tugs tethered and operated in the “direct”, "arrest" or “indirect” mode, special purpose escort tractor tugs will be substituted as requested by the docking pilot.</a:t>
            </a:r>
          </a:p>
          <a:p>
            <a:endParaRPr lang="en-US" sz="1500" dirty="0" smtClean="0"/>
          </a:p>
          <a:p>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 Meet / No Overtake</a:t>
            </a:r>
            <a:endParaRPr lang="en-US" dirty="0"/>
          </a:p>
        </p:txBody>
      </p:sp>
      <p:sp>
        <p:nvSpPr>
          <p:cNvPr id="5" name="Content Placeholder 4"/>
          <p:cNvSpPr>
            <a:spLocks noGrp="1"/>
          </p:cNvSpPr>
          <p:nvPr>
            <p:ph sz="quarter" idx="1"/>
          </p:nvPr>
        </p:nvSpPr>
        <p:spPr>
          <a:xfrm>
            <a:off x="301752" y="1527048"/>
            <a:ext cx="8503920" cy="5026152"/>
          </a:xfrm>
        </p:spPr>
        <p:txBody>
          <a:bodyPr>
            <a:normAutofit/>
          </a:bodyPr>
          <a:lstStyle/>
          <a:p>
            <a:endParaRPr lang="en-US" sz="1700" i="1" dirty="0" smtClean="0"/>
          </a:p>
          <a:p>
            <a:r>
              <a:rPr lang="en-US" sz="1700" dirty="0" smtClean="0"/>
              <a:t>No vessels greater than 500 feet (including ATB’s, and tugs with tows) may meet or overtake an SULCV while the SULCV is transiting the Kill Van Kull (KVK) and Port Elizabeth Channel, unless agreed to by the docking pilot.</a:t>
            </a:r>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a:p>
            <a:endParaRPr lang="en-US" sz="1700" dirty="0" smtClean="0"/>
          </a:p>
        </p:txBody>
      </p:sp>
      <p:pic>
        <p:nvPicPr>
          <p:cNvPr id="7" name="Picture 2"/>
          <p:cNvPicPr>
            <a:picLocks noChangeAspect="1" noChangeArrowheads="1"/>
          </p:cNvPicPr>
          <p:nvPr/>
        </p:nvPicPr>
        <p:blipFill>
          <a:blip r:embed="rId2" cstate="print"/>
          <a:srcRect l="15145" t="18520" r="9129" b="14135"/>
          <a:stretch>
            <a:fillRect/>
          </a:stretch>
        </p:blipFill>
        <p:spPr bwMode="auto">
          <a:xfrm>
            <a:off x="1524000" y="2971800"/>
            <a:ext cx="6096000" cy="304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Bunkering </a:t>
            </a:r>
            <a:endParaRPr lang="en-US" dirty="0"/>
          </a:p>
        </p:txBody>
      </p:sp>
      <p:sp>
        <p:nvSpPr>
          <p:cNvPr id="3" name="Content Placeholder 2"/>
          <p:cNvSpPr>
            <a:spLocks noGrp="1"/>
          </p:cNvSpPr>
          <p:nvPr>
            <p:ph sz="quarter" idx="1"/>
          </p:nvPr>
        </p:nvSpPr>
        <p:spPr>
          <a:xfrm>
            <a:off x="301752" y="1600200"/>
            <a:ext cx="8503920" cy="4498848"/>
          </a:xfrm>
        </p:spPr>
        <p:txBody>
          <a:bodyPr/>
          <a:lstStyle/>
          <a:p>
            <a:r>
              <a:rPr lang="en-US" sz="1700" dirty="0" smtClean="0"/>
              <a:t>No bunker barges allowed alongside a vessel berthed along the Kill Van Kull (KVK) or Port Elizabeth Channel while a SULCV passes.</a:t>
            </a:r>
          </a:p>
          <a:p>
            <a:endParaRPr lang="en-US" dirty="0"/>
          </a:p>
        </p:txBody>
      </p:sp>
      <p:pic>
        <p:nvPicPr>
          <p:cNvPr id="4" name="Picture 2"/>
          <p:cNvPicPr>
            <a:picLocks noChangeAspect="1" noChangeArrowheads="1"/>
          </p:cNvPicPr>
          <p:nvPr/>
        </p:nvPicPr>
        <p:blipFill>
          <a:blip r:embed="rId2" cstate="print"/>
          <a:srcRect l="17816" t="26938" r="19710" b="14135"/>
          <a:stretch>
            <a:fillRect/>
          </a:stretch>
        </p:blipFill>
        <p:spPr bwMode="auto">
          <a:xfrm>
            <a:off x="1447800" y="2438400"/>
            <a:ext cx="6035040" cy="3200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Additional Restrictions</a:t>
            </a:r>
            <a:endParaRPr lang="en-US" dirty="0"/>
          </a:p>
        </p:txBody>
      </p:sp>
      <p:sp>
        <p:nvSpPr>
          <p:cNvPr id="3" name="Content Placeholder 2"/>
          <p:cNvSpPr>
            <a:spLocks noGrp="1"/>
          </p:cNvSpPr>
          <p:nvPr>
            <p:ph sz="quarter" idx="1"/>
          </p:nvPr>
        </p:nvSpPr>
        <p:spPr/>
        <p:txBody>
          <a:bodyPr>
            <a:normAutofit/>
          </a:bodyPr>
          <a:lstStyle/>
          <a:p>
            <a:r>
              <a:rPr lang="en-US" sz="1700" dirty="0" smtClean="0"/>
              <a:t>All vessels required to go BOW in and back out.</a:t>
            </a:r>
          </a:p>
          <a:p>
            <a:endParaRPr lang="en-US" sz="1700" dirty="0" smtClean="0"/>
          </a:p>
          <a:p>
            <a:r>
              <a:rPr lang="en-US" sz="1700" dirty="0" smtClean="0"/>
              <a:t>Port Jersey Channel – There cannot be a cruise ship at Bayonne Cruise Terminal and a vessel at NEAT at the same time.  One or the other acceptable.</a:t>
            </a:r>
          </a:p>
          <a:p>
            <a:endParaRPr lang="en-US" sz="1700" dirty="0" smtClean="0"/>
          </a:p>
          <a:p>
            <a:r>
              <a:rPr lang="en-US" sz="1700" dirty="0" smtClean="0"/>
              <a:t>SULVC capable berths:  All berths on the face of Port Elizabeth, PNCT B61, Maher B66, B68, B72, and Global Terminal</a:t>
            </a:r>
            <a:r>
              <a:rPr lang="en-US" sz="1700" dirty="0" smtClean="0"/>
              <a:t>.</a:t>
            </a:r>
          </a:p>
          <a:p>
            <a:endParaRPr lang="en-US" sz="1700" dirty="0" smtClean="0"/>
          </a:p>
          <a:p>
            <a:endParaRPr lang="en-US" sz="1700" dirty="0" smtClean="0"/>
          </a:p>
          <a:p>
            <a:pPr>
              <a:buNone/>
            </a:pPr>
            <a:endParaRPr lang="en-US" sz="1700" dirty="0" smtClean="0"/>
          </a:p>
          <a:p>
            <a:endParaRPr lang="en-US" sz="1700" dirty="0" smtClean="0"/>
          </a:p>
          <a:p>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Surge Potential</a:t>
            </a:r>
            <a:endParaRPr lang="en-US" dirty="0"/>
          </a:p>
        </p:txBody>
      </p:sp>
      <p:sp>
        <p:nvSpPr>
          <p:cNvPr id="3" name="Content Placeholder 2"/>
          <p:cNvSpPr>
            <a:spLocks noGrp="1"/>
          </p:cNvSpPr>
          <p:nvPr>
            <p:ph sz="quarter" idx="1"/>
          </p:nvPr>
        </p:nvSpPr>
        <p:spPr/>
        <p:txBody>
          <a:bodyPr>
            <a:normAutofit/>
          </a:bodyPr>
          <a:lstStyle/>
          <a:p>
            <a:endParaRPr lang="en-US" sz="1700" dirty="0" smtClean="0"/>
          </a:p>
          <a:p>
            <a:r>
              <a:rPr lang="en-US" sz="1700" dirty="0" smtClean="0"/>
              <a:t>With larger vessels transiting the Kill Van Kull, pushing more water there will be potential for an increase in surge for vessels tied up and moving cargo in the area.</a:t>
            </a:r>
          </a:p>
          <a:p>
            <a:endParaRPr lang="en-US" sz="1700" dirty="0" smtClean="0"/>
          </a:p>
          <a:p>
            <a:r>
              <a:rPr lang="en-US" sz="1700" dirty="0" smtClean="0"/>
              <a:t>In recent months there have been two separate surge issues, one most recently causing all lines to part as well as the transfer hose(s), resulting in a spill of approx 800 gallons of gasoline into the </a:t>
            </a:r>
            <a:r>
              <a:rPr lang="en-US" sz="1700" smtClean="0"/>
              <a:t>Marine Environment. </a:t>
            </a:r>
            <a:endParaRPr lang="en-US" sz="1700" dirty="0" smtClean="0"/>
          </a:p>
          <a:p>
            <a:endParaRPr lang="en-US" sz="1700" dirty="0" smtClean="0"/>
          </a:p>
          <a:p>
            <a:endParaRPr lang="en-US" sz="1700" dirty="0" smtClean="0"/>
          </a:p>
          <a:p>
            <a:pPr>
              <a:buNone/>
            </a:pPr>
            <a:endParaRPr lang="en-US" sz="1700" dirty="0" smtClean="0"/>
          </a:p>
          <a:p>
            <a:endParaRPr lang="en-US" sz="1700" dirty="0" smtClean="0"/>
          </a:p>
          <a:p>
            <a:endParaRPr lang="en-US" sz="17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327</TotalTime>
  <Words>948</Words>
  <Application>Microsoft Office PowerPoint</Application>
  <PresentationFormat>On-screen Show (4:3)</PresentationFormat>
  <Paragraphs>78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Super Ultra Large Container Vessel Operations in the Port of NY/NJ</vt:lpstr>
      <vt:lpstr>Guidelines as of June 30, 2017</vt:lpstr>
      <vt:lpstr>Anchorage / Pilots / Weather</vt:lpstr>
      <vt:lpstr>Transit Windows</vt:lpstr>
      <vt:lpstr>Number of Tugs</vt:lpstr>
      <vt:lpstr>No Meet / No Overtake</vt:lpstr>
      <vt:lpstr>Bunkering </vt:lpstr>
      <vt:lpstr>Additional Restrictions</vt:lpstr>
      <vt:lpstr>Surge Potential</vt:lpstr>
      <vt:lpstr>Terminal Obligations</vt:lpstr>
      <vt:lpstr>Crane Configuration</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 Large Container Vessels in Port of NY/NJ</dc:title>
  <dc:creator>Miller, Rebecca C LT</dc:creator>
  <cp:lastModifiedBy>JAHobson1</cp:lastModifiedBy>
  <cp:revision>44</cp:revision>
  <dcterms:created xsi:type="dcterms:W3CDTF">2006-08-16T00:00:00Z</dcterms:created>
  <dcterms:modified xsi:type="dcterms:W3CDTF">2017-05-15T12:41:50Z</dcterms:modified>
</cp:coreProperties>
</file>